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479b11c4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479b11c4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max number of gun violence incidents took place in these four states- Illinois, Texas, California and Florida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2e96c6a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2e96c6a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that the suspect gender per state which was majorly men in all states.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479b11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479b11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check for outliers in our existing data, and we will try to reduce them for a better model building. This is the scatter plot of our current data frame.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79b11c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79b11c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before transforming any data we need to check if there are any missing values in any column and replace it with the median so that those columns are transformed accurately. Also, techniques like PCA will assume that our data has a normal distribution which can be seen through this bar graph that some columns do not have a normal distribution. Before applying PCA, we will make sure to transform the data for a more normal distribution.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479b11c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479b11c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if i decide to go with logarithmic transformation of data, I need to check if there are some columns which has ‘0’ as a value in them. If yes, I cannot log transform them or else it will result in infinity. There were 10 such columns which had ‘0’ as a value. But, I noticed that these two ‘percentage killed’ and ‘percentage injured’ are two columns that have the maximum number of zeroes. When I plotted the graph, i realised that maximum incidents that occured, did not result in any injury or deaths. Which is why I decided not to transform these two columns because it doesn’t affect our model building.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79b11c4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79b11c4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 lot other columns also had 0 values, I decided to go ahead with square root transformation first to see if the </a:t>
            </a:r>
            <a:r>
              <a:rPr lang="en"/>
              <a:t>distribution</a:t>
            </a:r>
            <a:r>
              <a:rPr lang="en"/>
              <a:t> looks more normal. Here through the bar graph, we can see that the below three graphs look better now.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479b11c4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479b11c4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 plot the scatter graph of the transformed data to check if the number of outliers has decreased, and now we can add transformed data to dataframe. Now our data is ready for PCA.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479b11c4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479b11c4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a:t>
            </a:r>
            <a:r>
              <a:rPr lang="en"/>
              <a:t>feature</a:t>
            </a:r>
            <a:r>
              <a:rPr lang="en"/>
              <a:t> selection, we have used two methods so we can train two different models and see whose accuracy is better. First method is PCA and second is Correlation. We ran a correlation matrix to detect highly correlated features and used PCA to </a:t>
            </a:r>
            <a:r>
              <a:rPr lang="en"/>
              <a:t>identify</a:t>
            </a:r>
            <a:r>
              <a:rPr lang="en"/>
              <a:t> the features with highest component loadings. These were the columns we dropped.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479b11c4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479b11c4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PCA, these were the features selected. Now Jui will continue to tell about the model training.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2cefea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2cefea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aim is to predict the percentage of gun violence per county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we used 2 approaches to built the model, </a:t>
            </a:r>
            <a:r>
              <a:rPr lang="en" sz="1050">
                <a:solidFill>
                  <a:schemeClr val="dk1"/>
                </a:solidFill>
                <a:highlight>
                  <a:srgbClr val="FFFFFF"/>
                </a:highlight>
              </a:rPr>
              <a:t>compare both to find the best model.</a:t>
            </a:r>
            <a:endParaRPr/>
          </a:p>
          <a:p>
            <a:pPr indent="0" lvl="0" marL="0" rtl="0" algn="l">
              <a:spcBef>
                <a:spcPts val="0"/>
              </a:spcBef>
              <a:spcAft>
                <a:spcPts val="0"/>
              </a:spcAft>
              <a:buNone/>
            </a:pPr>
            <a:r>
              <a:rPr lang="en"/>
              <a:t>The first one being a multiple regression model with the most important features of PCA</a:t>
            </a:r>
            <a:endParaRPr/>
          </a:p>
          <a:p>
            <a:pPr indent="0" lvl="0" marL="0" rtl="0" algn="l">
              <a:spcBef>
                <a:spcPts val="0"/>
              </a:spcBef>
              <a:spcAft>
                <a:spcPts val="0"/>
              </a:spcAft>
              <a:buNone/>
            </a:pPr>
            <a:r>
              <a:rPr lang="en"/>
              <a:t>The top 8 features that I used are shown in the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4eb42216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4eb42216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lang="en" sz="1000">
                <a:solidFill>
                  <a:schemeClr val="dk1"/>
                </a:solidFill>
              </a:rPr>
              <a:t>It is a problem unique to America where gun ownership is much more common than in other countries.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Gun violence in the US results in tens of thousands of deaths and injuries annually.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2e96c6a2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2e96c6a2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train and fit the model, I initially started with the Top 1 feature from PCA. </a:t>
            </a:r>
            <a:endParaRPr/>
          </a:p>
          <a:p>
            <a:pPr indent="0" lvl="0" marL="0" rtl="0" algn="l">
              <a:spcBef>
                <a:spcPts val="0"/>
              </a:spcBef>
              <a:spcAft>
                <a:spcPts val="0"/>
              </a:spcAft>
              <a:buNone/>
            </a:pPr>
            <a:r>
              <a:rPr lang="en" sz="1050">
                <a:solidFill>
                  <a:schemeClr val="dk1"/>
                </a:solidFill>
                <a:highlight>
                  <a:srgbClr val="FFFFFF"/>
                </a:highlight>
              </a:rPr>
              <a:t>I split data into 10 folds and use cross-validation to check the Mean Squared Error and R-squared.</a:t>
            </a:r>
            <a:endParaRPr/>
          </a:p>
          <a:p>
            <a:pPr indent="0" lvl="0" marL="0" rtl="0" algn="l">
              <a:spcBef>
                <a:spcPts val="0"/>
              </a:spcBef>
              <a:spcAft>
                <a:spcPts val="0"/>
              </a:spcAft>
              <a:buNone/>
            </a:pPr>
            <a:r>
              <a:rPr lang="en"/>
              <a:t>I got a mean squared error of 0.017 and r-squared value of 0.67</a:t>
            </a:r>
            <a:endParaRPr/>
          </a:p>
          <a:p>
            <a:pPr indent="0" lvl="0" marL="0" rtl="0" algn="l">
              <a:spcBef>
                <a:spcPts val="0"/>
              </a:spcBef>
              <a:spcAft>
                <a:spcPts val="0"/>
              </a:spcAft>
              <a:buNone/>
            </a:pPr>
            <a:r>
              <a:rPr lang="en"/>
              <a:t>I then eventually added more features one by one , </a:t>
            </a:r>
            <a:r>
              <a:rPr lang="en"/>
              <a:t>until</a:t>
            </a:r>
            <a:r>
              <a:rPr lang="en"/>
              <a:t> the R-squared value no longer increased.</a:t>
            </a:r>
            <a:endParaRPr/>
          </a:p>
          <a:p>
            <a:pPr indent="0" lvl="0" marL="0" rtl="0" algn="l">
              <a:spcBef>
                <a:spcPts val="0"/>
              </a:spcBef>
              <a:spcAft>
                <a:spcPts val="0"/>
              </a:spcAft>
              <a:buNone/>
            </a:pPr>
            <a:r>
              <a:rPr lang="en"/>
              <a:t>In this way, i finally selected the top 8 features from PCA, giving me a </a:t>
            </a:r>
            <a:r>
              <a:rPr lang="en">
                <a:solidFill>
                  <a:schemeClr val="dk1"/>
                </a:solidFill>
              </a:rPr>
              <a:t>mean squared error of 0.017 and r-squared value of 0.86</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This shows the model explains 86% of the variance in the target.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4eb421e5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4eb421e5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regression model gave an average error of 2.46% </a:t>
            </a:r>
            <a:endParaRPr/>
          </a:p>
          <a:p>
            <a:pPr indent="0" lvl="0" marL="0" rtl="0" algn="l">
              <a:spcBef>
                <a:spcPts val="0"/>
              </a:spcBef>
              <a:spcAft>
                <a:spcPts val="0"/>
              </a:spcAft>
              <a:buClr>
                <a:schemeClr val="dk1"/>
              </a:buClr>
              <a:buSzPts val="1100"/>
              <a:buFont typeface="Arial"/>
              <a:buNone/>
            </a:pPr>
            <a:r>
              <a:rPr lang="en"/>
              <a:t>I also plotted a scatter plot of the actual vs the predicted values.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2e96c6a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2e96c6a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Model2 is another multiple regression model based on the features selected using correlation ranking.</a:t>
            </a:r>
            <a:endParaRPr/>
          </a:p>
          <a:p>
            <a:pPr indent="0" lvl="0" marL="0" rtl="0" algn="l">
              <a:spcBef>
                <a:spcPts val="0"/>
              </a:spcBef>
              <a:spcAft>
                <a:spcPts val="0"/>
              </a:spcAft>
              <a:buNone/>
            </a:pPr>
            <a:r>
              <a:rPr lang="en"/>
              <a:t>The final Top 7 features that we used are displayed in the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4eb421e5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4eb421e5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fitting this multiple regression model i started of with the top 1 feature from the correlation ranking which gave me the mean square value as 0.017 and r-squared value as 0.85. </a:t>
            </a:r>
            <a:endParaRPr/>
          </a:p>
          <a:p>
            <a:pPr indent="0" lvl="0" marL="0" rtl="0" algn="l">
              <a:spcBef>
                <a:spcPts val="0"/>
              </a:spcBef>
              <a:spcAft>
                <a:spcPts val="0"/>
              </a:spcAft>
              <a:buClr>
                <a:schemeClr val="dk1"/>
              </a:buClr>
              <a:buSzPts val="1100"/>
              <a:buFont typeface="Arial"/>
              <a:buNone/>
            </a:pPr>
            <a:r>
              <a:rPr lang="en" sz="1050">
                <a:solidFill>
                  <a:srgbClr val="1A9988"/>
                </a:solidFill>
                <a:highlight>
                  <a:srgbClr val="FFFFFF"/>
                </a:highlight>
              </a:rPr>
              <a:t>I split data into 10 folds and use cross-validation to check the Mean Squared Error and R-squared.</a:t>
            </a:r>
            <a:endParaRPr/>
          </a:p>
          <a:p>
            <a:pPr indent="0" lvl="0" marL="0" rtl="0" algn="l">
              <a:spcBef>
                <a:spcPts val="0"/>
              </a:spcBef>
              <a:spcAft>
                <a:spcPts val="0"/>
              </a:spcAft>
              <a:buClr>
                <a:schemeClr val="dk1"/>
              </a:buClr>
              <a:buSzPts val="1100"/>
              <a:buFont typeface="Arial"/>
              <a:buNone/>
            </a:pPr>
            <a:r>
              <a:rPr lang="en"/>
              <a:t>I kept adding more features one at a time, untill i got the mean square value as 0.017 and r-squared value as 0.88, after which it plataued.</a:t>
            </a:r>
            <a:endParaRPr/>
          </a:p>
          <a:p>
            <a:pPr indent="0" lvl="0" marL="0" rtl="0" algn="l">
              <a:spcBef>
                <a:spcPts val="0"/>
              </a:spcBef>
              <a:spcAft>
                <a:spcPts val="0"/>
              </a:spcAft>
              <a:buClr>
                <a:schemeClr val="dk1"/>
              </a:buClr>
              <a:buSzPts val="1100"/>
              <a:buFont typeface="Arial"/>
              <a:buNone/>
            </a:pPr>
            <a:r>
              <a:rPr lang="en" sz="1050">
                <a:solidFill>
                  <a:srgbClr val="1A9988"/>
                </a:solidFill>
                <a:highlight>
                  <a:srgbClr val="FFFFFF"/>
                </a:highlight>
              </a:rPr>
              <a:t>This shows the model explains 88% of the variance in the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4eb421e5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4eb421e5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regression model gave an average error of 1.50% , which is lower by around 1% than the average error of the first model.</a:t>
            </a:r>
            <a:endParaRPr>
              <a:solidFill>
                <a:schemeClr val="dk1"/>
              </a:solidFill>
            </a:endParaRPr>
          </a:p>
          <a:p>
            <a:pPr indent="0" lvl="0" marL="0" rtl="0" algn="l">
              <a:spcBef>
                <a:spcPts val="0"/>
              </a:spcBef>
              <a:spcAft>
                <a:spcPts val="0"/>
              </a:spcAft>
              <a:buNone/>
            </a:pPr>
            <a:r>
              <a:t/>
            </a:r>
            <a:endParaRPr sz="1050">
              <a:solidFill>
                <a:srgbClr val="1A9988"/>
              </a:solidFill>
              <a:highlight>
                <a:srgbClr val="FFFFFF"/>
              </a:highlight>
            </a:endParaRPr>
          </a:p>
          <a:p>
            <a:pPr indent="0" lvl="0" marL="0" rtl="0" algn="l">
              <a:spcBef>
                <a:spcPts val="0"/>
              </a:spcBef>
              <a:spcAft>
                <a:spcPts val="0"/>
              </a:spcAft>
              <a:buNone/>
            </a:pPr>
            <a:r>
              <a:rPr lang="en">
                <a:solidFill>
                  <a:srgbClr val="1A9988"/>
                </a:solidFill>
              </a:rPr>
              <a:t>I also plotted a scatter plot of the actual vs the predicted values.</a:t>
            </a:r>
            <a:endParaRPr>
              <a:solidFill>
                <a:srgbClr val="1A9988"/>
              </a:solidFill>
            </a:endParaRPr>
          </a:p>
          <a:p>
            <a:pPr indent="0" lvl="0" marL="0" rtl="0" algn="l">
              <a:spcBef>
                <a:spcPts val="0"/>
              </a:spcBef>
              <a:spcAft>
                <a:spcPts val="0"/>
              </a:spcAft>
              <a:buNone/>
            </a:pPr>
            <a:r>
              <a:t/>
            </a:r>
            <a:endParaRPr>
              <a:solidFill>
                <a:srgbClr val="1A9988"/>
              </a:solidFill>
            </a:endParaRPr>
          </a:p>
          <a:p>
            <a:pPr indent="0" lvl="0" marL="0" rtl="0" algn="l">
              <a:spcBef>
                <a:spcPts val="0"/>
              </a:spcBef>
              <a:spcAft>
                <a:spcPts val="0"/>
              </a:spcAft>
              <a:buNone/>
            </a:pPr>
            <a:r>
              <a:rPr lang="en">
                <a:solidFill>
                  <a:schemeClr val="dk1"/>
                </a:solidFill>
              </a:rPr>
              <a:t>Thus, in conclusion i would say that both models performed well in predicting the % of gun violence, however, </a:t>
            </a:r>
            <a:r>
              <a:rPr lang="en" sz="1050">
                <a:solidFill>
                  <a:schemeClr val="dk1"/>
                </a:solidFill>
                <a:highlight>
                  <a:srgbClr val="FFFFFF"/>
                </a:highlight>
              </a:rPr>
              <a:t> Model 2 performs slightly better with a higher R-squared and lower error.</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4eb422167_5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4eb422167_5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eb42216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eb42216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first load the csv and the excel files into dataframes.</a:t>
            </a:r>
            <a:endParaRPr/>
          </a:p>
          <a:p>
            <a:pPr indent="-298450" lvl="0" marL="457200" rtl="0" algn="l">
              <a:spcBef>
                <a:spcPts val="0"/>
              </a:spcBef>
              <a:spcAft>
                <a:spcPts val="0"/>
              </a:spcAft>
              <a:buSzPts val="1100"/>
              <a:buChar char="●"/>
            </a:pPr>
            <a:r>
              <a:rPr lang="en"/>
              <a:t>We are combining the gun violence dataset with the county health data to predict if certain health factors have an effect on the incident rates.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4eb422167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4eb422167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 was observed that there were a lot of missing values in the first dataset.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4eb422167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4eb422167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this, we first group by state as the city_or_county column is a mix of counties and cities.</a:t>
            </a:r>
            <a:endParaRPr/>
          </a:p>
          <a:p>
            <a:pPr indent="-298450" lvl="0" marL="457200" rtl="0" algn="l">
              <a:spcBef>
                <a:spcPts val="0"/>
              </a:spcBef>
              <a:spcAft>
                <a:spcPts val="0"/>
              </a:spcAft>
              <a:buSzPts val="1100"/>
              <a:buChar char="●"/>
            </a:pPr>
            <a:r>
              <a:rPr lang="en"/>
              <a:t>We then plot the deaths and injuries with the number of fatalities/injuries on the y-axis and various US states on the x-axis.</a:t>
            </a:r>
            <a:endParaRPr/>
          </a:p>
          <a:p>
            <a:pPr indent="-298450" lvl="0" marL="457200" rtl="0" algn="l">
              <a:spcBef>
                <a:spcPts val="0"/>
              </a:spcBef>
              <a:spcAft>
                <a:spcPts val="0"/>
              </a:spcAft>
              <a:buSzPts val="1100"/>
              <a:buChar char="●"/>
            </a:pPr>
            <a:r>
              <a:rPr lang="en"/>
              <a:t>From the graph, we can see that Illinois tops the list in both.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4eb422167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4eb422167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Next, we move on to Data Processing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4eb422167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4eb422167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impute unreliable values, remove unneeded columns.</a:t>
            </a:r>
            <a:endParaRPr/>
          </a:p>
          <a:p>
            <a:pPr indent="-298450" lvl="0" marL="457200" rtl="0" algn="l">
              <a:spcBef>
                <a:spcPts val="0"/>
              </a:spcBef>
              <a:spcAft>
                <a:spcPts val="0"/>
              </a:spcAft>
              <a:buSzPts val="1100"/>
              <a:buChar char="●"/>
            </a:pPr>
            <a:r>
              <a:rPr lang="en"/>
              <a:t>We also remove the socio-economic and </a:t>
            </a:r>
            <a:r>
              <a:rPr lang="en"/>
              <a:t>environment</a:t>
            </a:r>
            <a:r>
              <a:rPr lang="en"/>
              <a:t> factors, as our main focus is on health factors only.</a:t>
            </a:r>
            <a:endParaRPr/>
          </a:p>
          <a:p>
            <a:pPr indent="-298450" lvl="0" marL="457200" rtl="0" algn="l">
              <a:spcBef>
                <a:spcPts val="0"/>
              </a:spcBef>
              <a:spcAft>
                <a:spcPts val="0"/>
              </a:spcAft>
              <a:buSzPts val="1100"/>
              <a:buChar char="●"/>
            </a:pPr>
            <a:r>
              <a:rPr lang="en"/>
              <a:t>Another example is that, we keep the ‘uninsured’ column but remove the ‘uninsured adult’ and ‘uninsured child’ and so 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4eb422167_5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4eb422167_5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the aggregation part, the gun data contains one row per gun incident. But since we want to analyse for each county, we aggregate the number of gun deaths, injuries and incidents for each county first before merging this data with the county health data.</a:t>
            </a:r>
            <a:endParaRPr/>
          </a:p>
          <a:p>
            <a:pPr indent="-298450" lvl="0" marL="457200" rtl="0" algn="l">
              <a:spcBef>
                <a:spcPts val="0"/>
              </a:spcBef>
              <a:spcAft>
                <a:spcPts val="0"/>
              </a:spcAft>
              <a:buSzPts val="1100"/>
              <a:buChar char="●"/>
            </a:pPr>
            <a:r>
              <a:rPr lang="en"/>
              <a:t>Once that is done, we merge the </a:t>
            </a:r>
            <a:r>
              <a:rPr lang="en"/>
              <a:t>aggregated</a:t>
            </a:r>
            <a:r>
              <a:rPr lang="en"/>
              <a:t> data with the county health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4eb422167_5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4eb422167_5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similar to the initial analysis, we again do a .describe, skewness check and a missing values check on the new cleaned and aggregated data.</a:t>
            </a:r>
            <a:endParaRPr/>
          </a:p>
          <a:p>
            <a:pPr indent="-298450" lvl="0" marL="457200" rtl="0" algn="l">
              <a:spcBef>
                <a:spcPts val="0"/>
              </a:spcBef>
              <a:spcAft>
                <a:spcPts val="0"/>
              </a:spcAft>
              <a:buSzPts val="1100"/>
              <a:buChar char="●"/>
            </a:pPr>
            <a:r>
              <a:rPr lang="en"/>
              <a:t>We next move to visualization which will be taken over by my teammate Kajal.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81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Exploration and Forecast using Gun Violence Data in the USA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6404" l="0" r="0" t="15299"/>
          <a:stretch/>
        </p:blipFill>
        <p:spPr>
          <a:xfrm>
            <a:off x="1013450" y="1255725"/>
            <a:ext cx="7117100" cy="3327325"/>
          </a:xfrm>
          <a:prstGeom prst="rect">
            <a:avLst/>
          </a:prstGeom>
          <a:noFill/>
          <a:ln>
            <a:noFill/>
          </a:ln>
        </p:spPr>
      </p:pic>
      <p:sp>
        <p:nvSpPr>
          <p:cNvPr id="146" name="Google Shape;146;p22"/>
          <p:cNvSpPr txBox="1"/>
          <p:nvPr>
            <p:ph type="title"/>
          </p:nvPr>
        </p:nvSpPr>
        <p:spPr>
          <a:xfrm>
            <a:off x="727650" y="572225"/>
            <a:ext cx="7688700" cy="44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sp>
        <p:nvSpPr>
          <p:cNvPr id="147" name="Google Shape;147;p22"/>
          <p:cNvSpPr txBox="1"/>
          <p:nvPr/>
        </p:nvSpPr>
        <p:spPr>
          <a:xfrm>
            <a:off x="2775900" y="4583050"/>
            <a:ext cx="359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Raleway"/>
                <a:ea typeface="Raleway"/>
                <a:cs typeface="Raleway"/>
                <a:sym typeface="Raleway"/>
              </a:rPr>
              <a:t>State-wise number of gun-violence incidents</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3"/>
          <p:cNvPicPr preferRelativeResize="0"/>
          <p:nvPr/>
        </p:nvPicPr>
        <p:blipFill>
          <a:blip r:embed="rId3">
            <a:alphaModFix/>
          </a:blip>
          <a:stretch>
            <a:fillRect/>
          </a:stretch>
        </p:blipFill>
        <p:spPr>
          <a:xfrm>
            <a:off x="436711" y="955800"/>
            <a:ext cx="8274176" cy="361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 for outliers</a:t>
            </a:r>
            <a:endParaRPr/>
          </a:p>
        </p:txBody>
      </p:sp>
      <p:pic>
        <p:nvPicPr>
          <p:cNvPr id="160" name="Google Shape;160;p24"/>
          <p:cNvPicPr preferRelativeResize="0"/>
          <p:nvPr/>
        </p:nvPicPr>
        <p:blipFill>
          <a:blip r:embed="rId3">
            <a:alphaModFix/>
          </a:blip>
          <a:stretch>
            <a:fillRect/>
          </a:stretch>
        </p:blipFill>
        <p:spPr>
          <a:xfrm>
            <a:off x="729450" y="2330225"/>
            <a:ext cx="7688701" cy="2500302"/>
          </a:xfrm>
          <a:prstGeom prst="rect">
            <a:avLst/>
          </a:prstGeom>
          <a:noFill/>
          <a:ln>
            <a:noFill/>
          </a:ln>
        </p:spPr>
      </p:pic>
      <p:sp>
        <p:nvSpPr>
          <p:cNvPr id="161" name="Google Shape;161;p24"/>
          <p:cNvSpPr txBox="1"/>
          <p:nvPr/>
        </p:nvSpPr>
        <p:spPr>
          <a:xfrm>
            <a:off x="729450" y="1795525"/>
            <a:ext cx="442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Raleway"/>
                <a:ea typeface="Raleway"/>
                <a:cs typeface="Raleway"/>
                <a:sym typeface="Raleway"/>
              </a:rPr>
              <a:t>Check columns with high max values for outliers.</a:t>
            </a:r>
            <a:endParaRPr sz="1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7650" y="59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Transformation</a:t>
            </a:r>
            <a:endParaRPr/>
          </a:p>
        </p:txBody>
      </p:sp>
      <p:sp>
        <p:nvSpPr>
          <p:cNvPr id="167" name="Google Shape;167;p25"/>
          <p:cNvSpPr txBox="1"/>
          <p:nvPr>
            <p:ph idx="1" type="body"/>
          </p:nvPr>
        </p:nvSpPr>
        <p:spPr>
          <a:xfrm>
            <a:off x="727663" y="17173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Raleway"/>
              <a:buAutoNum type="arabicPeriod"/>
            </a:pPr>
            <a:r>
              <a:rPr lang="en">
                <a:solidFill>
                  <a:srgbClr val="000000"/>
                </a:solidFill>
                <a:highlight>
                  <a:srgbClr val="FFFFFF"/>
                </a:highlight>
                <a:latin typeface="Raleway"/>
                <a:ea typeface="Raleway"/>
                <a:cs typeface="Raleway"/>
                <a:sym typeface="Raleway"/>
              </a:rPr>
              <a:t>Impute any missing values with the median so the missing values are also transformed.</a:t>
            </a:r>
            <a:endParaRPr>
              <a:solidFill>
                <a:srgbClr val="000000"/>
              </a:solidFill>
              <a:highlight>
                <a:srgbClr val="FFFFFF"/>
              </a:highlight>
              <a:latin typeface="Raleway"/>
              <a:ea typeface="Raleway"/>
              <a:cs typeface="Raleway"/>
              <a:sym typeface="Raleway"/>
            </a:endParaRPr>
          </a:p>
          <a:p>
            <a:pPr indent="-311150" lvl="0" marL="457200" rtl="0" algn="l">
              <a:spcBef>
                <a:spcPts val="0"/>
              </a:spcBef>
              <a:spcAft>
                <a:spcPts val="0"/>
              </a:spcAft>
              <a:buClr>
                <a:srgbClr val="000000"/>
              </a:buClr>
              <a:buSzPts val="1300"/>
              <a:buFont typeface="Raleway"/>
              <a:buAutoNum type="arabicPeriod"/>
            </a:pPr>
            <a:r>
              <a:rPr lang="en">
                <a:solidFill>
                  <a:srgbClr val="000000"/>
                </a:solidFill>
                <a:highlight>
                  <a:schemeClr val="lt1"/>
                </a:highlight>
                <a:latin typeface="Raleway"/>
                <a:ea typeface="Raleway"/>
                <a:cs typeface="Raleway"/>
                <a:sym typeface="Raleway"/>
              </a:rPr>
              <a:t>Techniques like PCA and linear regression assume features have a normal distribution.</a:t>
            </a:r>
            <a:endParaRPr>
              <a:solidFill>
                <a:srgbClr val="000000"/>
              </a:solidFill>
              <a:highlight>
                <a:schemeClr val="lt1"/>
              </a:highlight>
              <a:latin typeface="Raleway"/>
              <a:ea typeface="Raleway"/>
              <a:cs typeface="Raleway"/>
              <a:sym typeface="Raleway"/>
            </a:endParaRPr>
          </a:p>
          <a:p>
            <a:pPr indent="0" lvl="0" marL="457200" rtl="0" algn="l">
              <a:spcBef>
                <a:spcPts val="1200"/>
              </a:spcBef>
              <a:spcAft>
                <a:spcPts val="1200"/>
              </a:spcAft>
              <a:buNone/>
            </a:pPr>
            <a:r>
              <a:t/>
            </a:r>
            <a:endParaRPr>
              <a:solidFill>
                <a:srgbClr val="000000"/>
              </a:solidFill>
              <a:highlight>
                <a:srgbClr val="FFFFFF"/>
              </a:highlight>
              <a:latin typeface="Raleway"/>
              <a:ea typeface="Raleway"/>
              <a:cs typeface="Raleway"/>
              <a:sym typeface="Raleway"/>
            </a:endParaRPr>
          </a:p>
        </p:txBody>
      </p:sp>
      <p:pic>
        <p:nvPicPr>
          <p:cNvPr id="168" name="Google Shape;168;p25"/>
          <p:cNvPicPr preferRelativeResize="0"/>
          <p:nvPr/>
        </p:nvPicPr>
        <p:blipFill>
          <a:blip r:embed="rId3">
            <a:alphaModFix/>
          </a:blip>
          <a:stretch>
            <a:fillRect/>
          </a:stretch>
        </p:blipFill>
        <p:spPr>
          <a:xfrm>
            <a:off x="2954526" y="2455900"/>
            <a:ext cx="3234950" cy="2591749"/>
          </a:xfrm>
          <a:prstGeom prst="rect">
            <a:avLst/>
          </a:prstGeom>
          <a:noFill/>
          <a:ln>
            <a:noFill/>
          </a:ln>
        </p:spPr>
      </p:pic>
      <p:sp>
        <p:nvSpPr>
          <p:cNvPr id="169" name="Google Shape;169;p25"/>
          <p:cNvSpPr txBox="1"/>
          <p:nvPr/>
        </p:nvSpPr>
        <p:spPr>
          <a:xfrm>
            <a:off x="727675" y="1376275"/>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Prerequisites</a:t>
            </a:r>
            <a:endParaRPr b="1">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9450" y="607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not Log Transformation?</a:t>
            </a:r>
            <a:endParaRPr/>
          </a:p>
        </p:txBody>
      </p:sp>
      <p:sp>
        <p:nvSpPr>
          <p:cNvPr id="175" name="Google Shape;175;p26"/>
          <p:cNvSpPr txBox="1"/>
          <p:nvPr>
            <p:ph idx="1" type="body"/>
          </p:nvPr>
        </p:nvSpPr>
        <p:spPr>
          <a:xfrm>
            <a:off x="727650" y="12857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2"/>
              </a:buClr>
              <a:buSzPts val="1200"/>
              <a:buFont typeface="Raleway"/>
              <a:buChar char="●"/>
            </a:pPr>
            <a:r>
              <a:rPr lang="en" sz="1200">
                <a:solidFill>
                  <a:schemeClr val="dk2"/>
                </a:solidFill>
                <a:latin typeface="Raleway"/>
                <a:ea typeface="Raleway"/>
                <a:cs typeface="Raleway"/>
                <a:sym typeface="Raleway"/>
              </a:rPr>
              <a:t>10 columns had values=0</a:t>
            </a:r>
            <a:endParaRPr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lang="en" sz="1200">
                <a:solidFill>
                  <a:schemeClr val="dk2"/>
                </a:solidFill>
                <a:highlight>
                  <a:srgbClr val="FFFFFF"/>
                </a:highlight>
                <a:latin typeface="Raleway"/>
                <a:ea typeface="Raleway"/>
                <a:cs typeface="Raleway"/>
                <a:sym typeface="Raleway"/>
              </a:rPr>
              <a:t>Applying a log function to 0 will change it to infinity</a:t>
            </a:r>
            <a:endParaRPr sz="1200">
              <a:solidFill>
                <a:schemeClr val="dk2"/>
              </a:solidFill>
              <a:highlight>
                <a:srgbClr val="FFFFFF"/>
              </a:highlight>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lang="en" sz="1200">
                <a:solidFill>
                  <a:schemeClr val="dk2"/>
                </a:solidFill>
                <a:highlight>
                  <a:srgbClr val="FFFFFF"/>
                </a:highlight>
                <a:latin typeface="Raleway"/>
                <a:ea typeface="Raleway"/>
                <a:cs typeface="Raleway"/>
                <a:sym typeface="Raleway"/>
              </a:rPr>
              <a:t>Log transformation to negatively skewed columns will make them more skewed.</a:t>
            </a:r>
            <a:endParaRPr sz="1200">
              <a:solidFill>
                <a:schemeClr val="dk2"/>
              </a:solidFill>
              <a:highlight>
                <a:srgbClr val="FFFFFF"/>
              </a:highlight>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lang="en" sz="1200">
                <a:solidFill>
                  <a:srgbClr val="000000"/>
                </a:solidFill>
                <a:highlight>
                  <a:srgbClr val="FFFFFF"/>
                </a:highlight>
                <a:latin typeface="Raleway"/>
                <a:ea typeface="Raleway"/>
                <a:cs typeface="Raleway"/>
                <a:sym typeface="Raleway"/>
              </a:rPr>
              <a:t>No need to transform the 'percent injured' and 'percent killed' data.</a:t>
            </a:r>
            <a:endParaRPr sz="1200">
              <a:solidFill>
                <a:schemeClr val="dk2"/>
              </a:solidFill>
              <a:highlight>
                <a:srgbClr val="FFFFFF"/>
              </a:highlight>
              <a:latin typeface="Raleway"/>
              <a:ea typeface="Raleway"/>
              <a:cs typeface="Raleway"/>
              <a:sym typeface="Raleway"/>
            </a:endParaRPr>
          </a:p>
        </p:txBody>
      </p:sp>
      <p:pic>
        <p:nvPicPr>
          <p:cNvPr id="176" name="Google Shape;176;p26"/>
          <p:cNvPicPr preferRelativeResize="0"/>
          <p:nvPr/>
        </p:nvPicPr>
        <p:blipFill rotWithShape="1">
          <a:blip r:embed="rId3">
            <a:alphaModFix/>
          </a:blip>
          <a:srcRect b="0" l="0" r="0" t="52685"/>
          <a:stretch/>
        </p:blipFill>
        <p:spPr>
          <a:xfrm>
            <a:off x="141775" y="3277899"/>
            <a:ext cx="4571999" cy="843225"/>
          </a:xfrm>
          <a:prstGeom prst="rect">
            <a:avLst/>
          </a:prstGeom>
          <a:noFill/>
          <a:ln>
            <a:noFill/>
          </a:ln>
        </p:spPr>
      </p:pic>
      <p:pic>
        <p:nvPicPr>
          <p:cNvPr id="177" name="Google Shape;177;p26"/>
          <p:cNvPicPr preferRelativeResize="0"/>
          <p:nvPr/>
        </p:nvPicPr>
        <p:blipFill>
          <a:blip r:embed="rId4">
            <a:alphaModFix/>
          </a:blip>
          <a:stretch>
            <a:fillRect/>
          </a:stretch>
        </p:blipFill>
        <p:spPr>
          <a:xfrm>
            <a:off x="4278725" y="2325500"/>
            <a:ext cx="4572000" cy="2748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7650" y="537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Square Root Transformation</a:t>
            </a:r>
            <a:endParaRPr/>
          </a:p>
        </p:txBody>
      </p:sp>
      <p:pic>
        <p:nvPicPr>
          <p:cNvPr id="183" name="Google Shape;183;p27"/>
          <p:cNvPicPr preferRelativeResize="0"/>
          <p:nvPr/>
        </p:nvPicPr>
        <p:blipFill>
          <a:blip r:embed="rId3">
            <a:alphaModFix/>
          </a:blip>
          <a:stretch>
            <a:fillRect/>
          </a:stretch>
        </p:blipFill>
        <p:spPr>
          <a:xfrm>
            <a:off x="1631375" y="1977775"/>
            <a:ext cx="5881249" cy="2979124"/>
          </a:xfrm>
          <a:prstGeom prst="rect">
            <a:avLst/>
          </a:prstGeom>
          <a:noFill/>
          <a:ln>
            <a:noFill/>
          </a:ln>
        </p:spPr>
      </p:pic>
      <p:sp>
        <p:nvSpPr>
          <p:cNvPr id="184" name="Google Shape;184;p27"/>
          <p:cNvSpPr txBox="1"/>
          <p:nvPr/>
        </p:nvSpPr>
        <p:spPr>
          <a:xfrm>
            <a:off x="727650" y="1352925"/>
            <a:ext cx="786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FF"/>
                </a:highlight>
                <a:latin typeface="Raleway"/>
                <a:ea typeface="Raleway"/>
                <a:cs typeface="Raleway"/>
                <a:sym typeface="Raleway"/>
              </a:rPr>
              <a:t>As a lot of columns have zeroes, we try a square root transformation first to see if the distributions become more 'normal' and then apply logarithmic transformation.</a:t>
            </a:r>
            <a:endParaRPr sz="12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27650" y="1237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Reduced outliers in Transformed Data</a:t>
            </a:r>
            <a:endParaRPr/>
          </a:p>
        </p:txBody>
      </p:sp>
      <p:pic>
        <p:nvPicPr>
          <p:cNvPr id="190" name="Google Shape;190;p28"/>
          <p:cNvPicPr preferRelativeResize="0"/>
          <p:nvPr/>
        </p:nvPicPr>
        <p:blipFill>
          <a:blip r:embed="rId3">
            <a:alphaModFix/>
          </a:blip>
          <a:stretch>
            <a:fillRect/>
          </a:stretch>
        </p:blipFill>
        <p:spPr>
          <a:xfrm>
            <a:off x="667225" y="1934825"/>
            <a:ext cx="7809550" cy="270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sp>
        <p:nvSpPr>
          <p:cNvPr id="196" name="Google Shape;196;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Raleway"/>
              <a:buChar char="●"/>
            </a:pPr>
            <a:r>
              <a:rPr lang="en" sz="1200">
                <a:solidFill>
                  <a:srgbClr val="000000"/>
                </a:solidFill>
                <a:highlight>
                  <a:srgbClr val="FFFFFF"/>
                </a:highlight>
                <a:latin typeface="Raleway"/>
                <a:ea typeface="Raleway"/>
                <a:cs typeface="Raleway"/>
                <a:sym typeface="Raleway"/>
              </a:rPr>
              <a:t>Use PCA and Correlation for feature selection.</a:t>
            </a:r>
            <a:endParaRPr sz="1200">
              <a:solidFill>
                <a:srgbClr val="000000"/>
              </a:solidFill>
              <a:highlight>
                <a:srgbClr val="FFFFFF"/>
              </a:highlight>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highlight>
                  <a:srgbClr val="FFFFFF"/>
                </a:highlight>
                <a:latin typeface="Raleway"/>
                <a:ea typeface="Raleway"/>
                <a:cs typeface="Raleway"/>
                <a:sym typeface="Raleway"/>
              </a:rPr>
              <a:t>Remove highly correlated features before using PCA</a:t>
            </a:r>
            <a:endParaRPr sz="1200">
              <a:solidFill>
                <a:srgbClr val="000000"/>
              </a:solidFill>
              <a:highlight>
                <a:srgbClr val="FFFFFF"/>
              </a:highlight>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highlight>
                  <a:srgbClr val="FFFFFF"/>
                </a:highlight>
                <a:latin typeface="Raleway"/>
                <a:ea typeface="Raleway"/>
                <a:cs typeface="Raleway"/>
                <a:sym typeface="Raleway"/>
              </a:rPr>
              <a:t>Run a correlation matrix as highly correlated features should be removed for more accurate PCA results.</a:t>
            </a:r>
            <a:endParaRPr sz="1200">
              <a:solidFill>
                <a:srgbClr val="000000"/>
              </a:solidFill>
              <a:highlight>
                <a:srgbClr val="FFFFFF"/>
              </a:highlight>
              <a:latin typeface="Raleway"/>
              <a:ea typeface="Raleway"/>
              <a:cs typeface="Raleway"/>
              <a:sym typeface="Raleway"/>
            </a:endParaRPr>
          </a:p>
          <a:p>
            <a:pPr indent="-304800" lvl="0" marL="457200" rtl="0" algn="l">
              <a:spcBef>
                <a:spcPts val="0"/>
              </a:spcBef>
              <a:spcAft>
                <a:spcPts val="0"/>
              </a:spcAft>
              <a:buClr>
                <a:srgbClr val="000000"/>
              </a:buClr>
              <a:buSzPts val="1200"/>
              <a:buFont typeface="Raleway"/>
              <a:buChar char="●"/>
            </a:pPr>
            <a:r>
              <a:rPr lang="en" sz="1200">
                <a:solidFill>
                  <a:srgbClr val="000000"/>
                </a:solidFill>
                <a:highlight>
                  <a:srgbClr val="FFFFFF"/>
                </a:highlight>
                <a:latin typeface="Raleway"/>
                <a:ea typeface="Raleway"/>
                <a:cs typeface="Raleway"/>
                <a:sym typeface="Raleway"/>
              </a:rPr>
              <a:t>Use PCA to identify the features with highest component loadings.</a:t>
            </a:r>
            <a:endParaRPr sz="1200">
              <a:solidFill>
                <a:srgbClr val="000000"/>
              </a:solidFill>
              <a:highlight>
                <a:srgbClr val="FFFFFF"/>
              </a:highlight>
              <a:latin typeface="Raleway"/>
              <a:ea typeface="Raleway"/>
              <a:cs typeface="Raleway"/>
              <a:sym typeface="Raleway"/>
            </a:endParaRPr>
          </a:p>
        </p:txBody>
      </p:sp>
      <p:pic>
        <p:nvPicPr>
          <p:cNvPr id="197" name="Google Shape;197;p29"/>
          <p:cNvPicPr preferRelativeResize="0"/>
          <p:nvPr/>
        </p:nvPicPr>
        <p:blipFill>
          <a:blip r:embed="rId3">
            <a:alphaModFix/>
          </a:blip>
          <a:stretch>
            <a:fillRect/>
          </a:stretch>
        </p:blipFill>
        <p:spPr>
          <a:xfrm>
            <a:off x="572863" y="3756350"/>
            <a:ext cx="8001873" cy="101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a:t>
            </a:r>
            <a:endParaRPr/>
          </a:p>
        </p:txBody>
      </p:sp>
      <p:pic>
        <p:nvPicPr>
          <p:cNvPr id="203" name="Google Shape;203;p30"/>
          <p:cNvPicPr preferRelativeResize="0"/>
          <p:nvPr/>
        </p:nvPicPr>
        <p:blipFill>
          <a:blip r:embed="rId3">
            <a:alphaModFix/>
          </a:blip>
          <a:stretch>
            <a:fillRect/>
          </a:stretch>
        </p:blipFill>
        <p:spPr>
          <a:xfrm>
            <a:off x="2269875" y="2078875"/>
            <a:ext cx="4604249" cy="2723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Building</a:t>
            </a:r>
            <a:endParaRPr/>
          </a:p>
        </p:txBody>
      </p:sp>
      <p:sp>
        <p:nvSpPr>
          <p:cNvPr id="209" name="Google Shape;209;p31"/>
          <p:cNvSpPr txBox="1"/>
          <p:nvPr>
            <p:ph idx="1" type="body"/>
          </p:nvPr>
        </p:nvSpPr>
        <p:spPr>
          <a:xfrm>
            <a:off x="729450" y="2078875"/>
            <a:ext cx="7688700" cy="289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Model 1 :</a:t>
            </a:r>
            <a:endParaRPr b="1" sz="1500"/>
          </a:p>
          <a:p>
            <a:pPr indent="-311150" lvl="0" marL="457200" rtl="0" algn="l">
              <a:spcBef>
                <a:spcPts val="1200"/>
              </a:spcBef>
              <a:spcAft>
                <a:spcPts val="0"/>
              </a:spcAft>
              <a:buSzPts val="1300"/>
              <a:buChar char="●"/>
            </a:pPr>
            <a:r>
              <a:rPr lang="en"/>
              <a:t>Multiple regression model with most important features of PCA</a:t>
            </a:r>
            <a:endParaRPr/>
          </a:p>
          <a:p>
            <a:pPr indent="-311150" lvl="0" marL="457200" rtl="0" algn="l">
              <a:spcBef>
                <a:spcPts val="0"/>
              </a:spcBef>
              <a:spcAft>
                <a:spcPts val="0"/>
              </a:spcAft>
              <a:buSzPts val="1300"/>
              <a:buChar char="●"/>
            </a:pPr>
            <a:r>
              <a:rPr lang="en"/>
              <a:t>Top 8 features being: </a:t>
            </a:r>
            <a:endParaRPr/>
          </a:p>
          <a:p>
            <a:pPr indent="-311150" lvl="0" marL="914400" rtl="0" algn="l">
              <a:spcBef>
                <a:spcPts val="0"/>
              </a:spcBef>
              <a:spcAft>
                <a:spcPts val="0"/>
              </a:spcAft>
              <a:buSzPts val="1300"/>
              <a:buAutoNum type="arabicPeriod"/>
            </a:pPr>
            <a:r>
              <a:rPr lang="en"/>
              <a:t>Primary Care Provider Rate</a:t>
            </a:r>
            <a:endParaRPr/>
          </a:p>
          <a:p>
            <a:pPr indent="-311150" lvl="0" marL="914400" rtl="0" algn="l">
              <a:spcBef>
                <a:spcPts val="0"/>
              </a:spcBef>
              <a:spcAft>
                <a:spcPts val="0"/>
              </a:spcAft>
              <a:buSzPts val="1300"/>
              <a:buAutoNum type="arabicPeriod"/>
            </a:pPr>
            <a:r>
              <a:rPr lang="en"/>
              <a:t>Dentist Rate</a:t>
            </a:r>
            <a:endParaRPr/>
          </a:p>
          <a:p>
            <a:pPr indent="-311150" lvl="0" marL="914400" rtl="0" algn="l">
              <a:spcBef>
                <a:spcPts val="0"/>
              </a:spcBef>
              <a:spcAft>
                <a:spcPts val="0"/>
              </a:spcAft>
              <a:buSzPts val="1300"/>
              <a:buAutoNum type="arabicPeriod"/>
            </a:pPr>
            <a:r>
              <a:rPr lang="en"/>
              <a:t>% With Access</a:t>
            </a:r>
            <a:endParaRPr/>
          </a:p>
          <a:p>
            <a:pPr indent="-311150" lvl="0" marL="914400" rtl="0" algn="l">
              <a:spcBef>
                <a:spcPts val="0"/>
              </a:spcBef>
              <a:spcAft>
                <a:spcPts val="0"/>
              </a:spcAft>
              <a:buSzPts val="1300"/>
              <a:buAutoNum type="arabicPeriod"/>
            </a:pPr>
            <a:r>
              <a:rPr lang="en"/>
              <a:t>Preventable Hosp. Rate</a:t>
            </a:r>
            <a:endParaRPr/>
          </a:p>
          <a:p>
            <a:pPr indent="-311150" lvl="0" marL="914400" rtl="0" algn="l">
              <a:spcBef>
                <a:spcPts val="0"/>
              </a:spcBef>
              <a:spcAft>
                <a:spcPts val="0"/>
              </a:spcAft>
              <a:buSzPts val="1300"/>
              <a:buAutoNum type="arabicPeriod"/>
            </a:pPr>
            <a:r>
              <a:rPr lang="en"/>
              <a:t>Teen Birth Rate</a:t>
            </a:r>
            <a:endParaRPr/>
          </a:p>
          <a:p>
            <a:pPr indent="-311150" lvl="0" marL="914400" rtl="0" algn="l">
              <a:spcBef>
                <a:spcPts val="0"/>
              </a:spcBef>
              <a:spcAft>
                <a:spcPts val="0"/>
              </a:spcAft>
              <a:buSzPts val="1300"/>
              <a:buAutoNum type="arabicPeriod"/>
            </a:pPr>
            <a:r>
              <a:rPr lang="en"/>
              <a:t>Child Mortality Rate</a:t>
            </a:r>
            <a:endParaRPr/>
          </a:p>
          <a:p>
            <a:pPr indent="-311150" lvl="0" marL="914400" rtl="0" algn="l">
              <a:spcBef>
                <a:spcPts val="0"/>
              </a:spcBef>
              <a:spcAft>
                <a:spcPts val="0"/>
              </a:spcAft>
              <a:buSzPts val="1300"/>
              <a:buAutoNum type="arabicPeriod"/>
            </a:pPr>
            <a:r>
              <a:rPr lang="en"/>
              <a:t>Age-Adjusted Mortality 10s</a:t>
            </a:r>
            <a:endParaRPr/>
          </a:p>
          <a:p>
            <a:pPr indent="-311150" lvl="0" marL="914400" rtl="0" algn="l">
              <a:spcBef>
                <a:spcPts val="0"/>
              </a:spcBef>
              <a:spcAft>
                <a:spcPts val="0"/>
              </a:spcAft>
              <a:buSzPts val="1300"/>
              <a:buAutoNum type="arabicPeriod"/>
            </a:pPr>
            <a:r>
              <a:rPr lang="en"/>
              <a:t>MV Mortality Rate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2" name="Google Shape;92;p14"/>
          <p:cNvSpPr txBox="1"/>
          <p:nvPr>
            <p:ph idx="1" type="body"/>
          </p:nvPr>
        </p:nvSpPr>
        <p:spPr>
          <a:xfrm>
            <a:off x="729450" y="241632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1200"/>
              </a:spcBef>
              <a:spcAft>
                <a:spcPts val="0"/>
              </a:spcAft>
              <a:buClr>
                <a:srgbClr val="000000"/>
              </a:buClr>
              <a:buSzPts val="1300"/>
              <a:buFont typeface="Raleway"/>
              <a:buChar char="●"/>
            </a:pPr>
            <a:r>
              <a:rPr lang="en">
                <a:solidFill>
                  <a:srgbClr val="000000"/>
                </a:solidFill>
                <a:latin typeface="Raleway"/>
                <a:ea typeface="Raleway"/>
                <a:cs typeface="Raleway"/>
                <a:sym typeface="Raleway"/>
              </a:rPr>
              <a:t>Gun violence is prevalent in America and has even been called a public health crisis. </a:t>
            </a:r>
            <a:endParaRPr>
              <a:solidFill>
                <a:srgbClr val="000000"/>
              </a:solidFill>
              <a:latin typeface="Raleway"/>
              <a:ea typeface="Raleway"/>
              <a:cs typeface="Raleway"/>
              <a:sym typeface="Raleway"/>
            </a:endParaRPr>
          </a:p>
          <a:p>
            <a:pPr indent="-311150" lvl="0" marL="457200" rtl="0" algn="l">
              <a:spcBef>
                <a:spcPts val="0"/>
              </a:spcBef>
              <a:spcAft>
                <a:spcPts val="0"/>
              </a:spcAft>
              <a:buClr>
                <a:srgbClr val="000000"/>
              </a:buClr>
              <a:buSzPts val="1300"/>
              <a:buFont typeface="Arial"/>
              <a:buChar char="●"/>
            </a:pPr>
            <a:r>
              <a:rPr lang="en">
                <a:solidFill>
                  <a:srgbClr val="000000"/>
                </a:solidFill>
                <a:highlight>
                  <a:srgbClr val="FFFFFF"/>
                </a:highlight>
                <a:latin typeface="Raleway"/>
                <a:ea typeface="Raleway"/>
                <a:cs typeface="Raleway"/>
                <a:sym typeface="Raleway"/>
              </a:rPr>
              <a:t>In 2013, there were </a:t>
            </a:r>
            <a:r>
              <a:rPr b="1" lang="en">
                <a:solidFill>
                  <a:srgbClr val="000000"/>
                </a:solidFill>
                <a:highlight>
                  <a:srgbClr val="FFFFFF"/>
                </a:highlight>
                <a:latin typeface="Raleway"/>
                <a:ea typeface="Raleway"/>
                <a:cs typeface="Raleway"/>
                <a:sym typeface="Raleway"/>
              </a:rPr>
              <a:t>73,505</a:t>
            </a:r>
            <a:r>
              <a:rPr lang="en">
                <a:solidFill>
                  <a:srgbClr val="000000"/>
                </a:solidFill>
                <a:highlight>
                  <a:srgbClr val="FFFFFF"/>
                </a:highlight>
                <a:latin typeface="Raleway"/>
                <a:ea typeface="Raleway"/>
                <a:cs typeface="Raleway"/>
                <a:sym typeface="Raleway"/>
              </a:rPr>
              <a:t> nonfatal firearm injuries which included </a:t>
            </a:r>
            <a:r>
              <a:rPr b="1" lang="en">
                <a:solidFill>
                  <a:srgbClr val="000000"/>
                </a:solidFill>
                <a:highlight>
                  <a:srgbClr val="FFFFFF"/>
                </a:highlight>
                <a:latin typeface="Raleway"/>
                <a:ea typeface="Raleway"/>
                <a:cs typeface="Raleway"/>
                <a:sym typeface="Raleway"/>
              </a:rPr>
              <a:t>11,208</a:t>
            </a:r>
            <a:r>
              <a:rPr lang="en">
                <a:solidFill>
                  <a:srgbClr val="000000"/>
                </a:solidFill>
                <a:highlight>
                  <a:srgbClr val="FFFFFF"/>
                </a:highlight>
                <a:latin typeface="Raleway"/>
                <a:ea typeface="Raleway"/>
                <a:cs typeface="Raleway"/>
                <a:sym typeface="Raleway"/>
              </a:rPr>
              <a:t> homicides, </a:t>
            </a:r>
            <a:r>
              <a:rPr b="1" lang="en">
                <a:solidFill>
                  <a:srgbClr val="000000"/>
                </a:solidFill>
                <a:highlight>
                  <a:srgbClr val="FFFFFF"/>
                </a:highlight>
                <a:latin typeface="Raleway"/>
                <a:ea typeface="Raleway"/>
                <a:cs typeface="Raleway"/>
                <a:sym typeface="Raleway"/>
              </a:rPr>
              <a:t>21,175</a:t>
            </a:r>
            <a:r>
              <a:rPr lang="en">
                <a:solidFill>
                  <a:srgbClr val="000000"/>
                </a:solidFill>
                <a:highlight>
                  <a:srgbClr val="FFFFFF"/>
                </a:highlight>
                <a:latin typeface="Raleway"/>
                <a:ea typeface="Raleway"/>
                <a:cs typeface="Raleway"/>
                <a:sym typeface="Raleway"/>
              </a:rPr>
              <a:t> suicides, </a:t>
            </a:r>
            <a:r>
              <a:rPr b="1" lang="en">
                <a:solidFill>
                  <a:srgbClr val="000000"/>
                </a:solidFill>
                <a:highlight>
                  <a:srgbClr val="FFFFFF"/>
                </a:highlight>
                <a:latin typeface="Raleway"/>
                <a:ea typeface="Raleway"/>
                <a:cs typeface="Raleway"/>
                <a:sym typeface="Raleway"/>
              </a:rPr>
              <a:t>505</a:t>
            </a:r>
            <a:r>
              <a:rPr lang="en">
                <a:solidFill>
                  <a:srgbClr val="000000"/>
                </a:solidFill>
                <a:highlight>
                  <a:srgbClr val="FFFFFF"/>
                </a:highlight>
                <a:latin typeface="Raleway"/>
                <a:ea typeface="Raleway"/>
                <a:cs typeface="Raleway"/>
                <a:sym typeface="Raleway"/>
              </a:rPr>
              <a:t> deaths due to accidental or negligent discharge of a firearm, and </a:t>
            </a:r>
            <a:r>
              <a:rPr b="1" lang="en">
                <a:solidFill>
                  <a:srgbClr val="000000"/>
                </a:solidFill>
                <a:highlight>
                  <a:srgbClr val="FFFFFF"/>
                </a:highlight>
                <a:latin typeface="Raleway"/>
                <a:ea typeface="Raleway"/>
                <a:cs typeface="Raleway"/>
                <a:sym typeface="Raleway"/>
              </a:rPr>
              <a:t>281</a:t>
            </a:r>
            <a:r>
              <a:rPr lang="en">
                <a:solidFill>
                  <a:srgbClr val="000000"/>
                </a:solidFill>
                <a:highlight>
                  <a:srgbClr val="FFFFFF"/>
                </a:highlight>
                <a:latin typeface="Raleway"/>
                <a:ea typeface="Raleway"/>
                <a:cs typeface="Raleway"/>
                <a:sym typeface="Raleway"/>
              </a:rPr>
              <a:t> deaths due to firearms use with "undetermined intent".</a:t>
            </a:r>
            <a:endParaRPr>
              <a:solidFill>
                <a:srgbClr val="0000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Model1 - Fit Model</a:t>
            </a:r>
            <a:endParaRPr/>
          </a:p>
          <a:p>
            <a:pPr indent="0" lvl="0" marL="0" rtl="0" algn="l">
              <a:spcBef>
                <a:spcPts val="0"/>
              </a:spcBef>
              <a:spcAft>
                <a:spcPts val="0"/>
              </a:spcAft>
              <a:buNone/>
            </a:pPr>
            <a:r>
              <a:t/>
            </a:r>
            <a:endParaRPr/>
          </a:p>
        </p:txBody>
      </p:sp>
      <p:sp>
        <p:nvSpPr>
          <p:cNvPr id="215" name="Google Shape;215;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Using Top 1 vs Top 8 features from PCA</a:t>
            </a:r>
            <a:endParaRPr sz="1500"/>
          </a:p>
          <a:p>
            <a:pPr indent="-316706" lvl="0" marL="457200" rtl="0" algn="l">
              <a:spcBef>
                <a:spcPts val="1200"/>
              </a:spcBef>
              <a:spcAft>
                <a:spcPts val="0"/>
              </a:spcAft>
              <a:buSzPct val="100000"/>
              <a:buChar char="●"/>
            </a:pPr>
            <a:r>
              <a:rPr lang="en" sz="1500"/>
              <a:t>Mean Squared Error for </a:t>
            </a:r>
            <a:r>
              <a:rPr b="1" lang="en" sz="1500"/>
              <a:t>Top 1 </a:t>
            </a:r>
            <a:r>
              <a:rPr lang="en" sz="1500"/>
              <a:t>feature : 0.017</a:t>
            </a:r>
            <a:endParaRPr sz="1500"/>
          </a:p>
          <a:p>
            <a:pPr indent="-316706" lvl="0" marL="457200" rtl="0" algn="l">
              <a:spcBef>
                <a:spcPts val="0"/>
              </a:spcBef>
              <a:spcAft>
                <a:spcPts val="0"/>
              </a:spcAft>
              <a:buSzPct val="100000"/>
              <a:buChar char="●"/>
            </a:pPr>
            <a:r>
              <a:rPr lang="en" sz="1500"/>
              <a:t>R-Squared value </a:t>
            </a:r>
            <a:r>
              <a:rPr lang="en" sz="1500"/>
              <a:t>for </a:t>
            </a:r>
            <a:r>
              <a:rPr b="1" lang="en" sz="1500"/>
              <a:t>Top 1</a:t>
            </a:r>
            <a:r>
              <a:rPr lang="en" sz="1500"/>
              <a:t> feature : 0.67</a:t>
            </a:r>
            <a:endParaRPr sz="1500"/>
          </a:p>
          <a:p>
            <a:pPr indent="0" lvl="0" marL="45720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Mean Squared Error for </a:t>
            </a:r>
            <a:r>
              <a:rPr b="1" lang="en" sz="1500"/>
              <a:t>Top 8  </a:t>
            </a:r>
            <a:r>
              <a:rPr lang="en" sz="1500"/>
              <a:t>features : 0.017</a:t>
            </a:r>
            <a:endParaRPr sz="1500"/>
          </a:p>
          <a:p>
            <a:pPr indent="-316706" lvl="0" marL="457200" rtl="0" algn="l">
              <a:spcBef>
                <a:spcPts val="0"/>
              </a:spcBef>
              <a:spcAft>
                <a:spcPts val="0"/>
              </a:spcAft>
              <a:buSzPct val="100000"/>
              <a:buChar char="●"/>
            </a:pPr>
            <a:r>
              <a:rPr lang="en" sz="1500"/>
              <a:t>R-Squared value for </a:t>
            </a:r>
            <a:r>
              <a:rPr b="1" lang="en" sz="1500"/>
              <a:t>Top 8</a:t>
            </a:r>
            <a:r>
              <a:rPr lang="en" sz="1500"/>
              <a:t> features : 0.86</a:t>
            </a:r>
            <a:endParaRPr sz="1500"/>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Model1 - Prediction Results</a:t>
            </a:r>
            <a:endParaRPr/>
          </a:p>
        </p:txBody>
      </p:sp>
      <p:sp>
        <p:nvSpPr>
          <p:cNvPr id="221" name="Google Shape;22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a:solidFill>
                  <a:srgbClr val="000000"/>
                </a:solidFill>
                <a:highlight>
                  <a:srgbClr val="FFFFFF"/>
                </a:highlight>
              </a:rPr>
              <a:t>Model1 has an average error of: </a:t>
            </a:r>
            <a:r>
              <a:rPr b="1" lang="en" sz="1250">
                <a:solidFill>
                  <a:srgbClr val="000000"/>
                </a:solidFill>
                <a:highlight>
                  <a:srgbClr val="FFFFFF"/>
                </a:highlight>
              </a:rPr>
              <a:t>2.46 %</a:t>
            </a:r>
            <a:endParaRPr b="1" sz="1250">
              <a:solidFill>
                <a:srgbClr val="000000"/>
              </a:solidFill>
              <a:highlight>
                <a:srgbClr val="FFFFFF"/>
              </a:highlight>
            </a:endParaRPr>
          </a:p>
        </p:txBody>
      </p:sp>
      <p:pic>
        <p:nvPicPr>
          <p:cNvPr id="222" name="Google Shape;222;p33"/>
          <p:cNvPicPr preferRelativeResize="0"/>
          <p:nvPr/>
        </p:nvPicPr>
        <p:blipFill>
          <a:blip r:embed="rId3">
            <a:alphaModFix/>
          </a:blip>
          <a:stretch>
            <a:fillRect/>
          </a:stretch>
        </p:blipFill>
        <p:spPr>
          <a:xfrm>
            <a:off x="4046550" y="1853850"/>
            <a:ext cx="4465296" cy="306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Building</a:t>
            </a:r>
            <a:endParaRPr/>
          </a:p>
        </p:txBody>
      </p:sp>
      <p:sp>
        <p:nvSpPr>
          <p:cNvPr id="228" name="Google Shape;228;p34"/>
          <p:cNvSpPr txBox="1"/>
          <p:nvPr>
            <p:ph idx="1" type="body"/>
          </p:nvPr>
        </p:nvSpPr>
        <p:spPr>
          <a:xfrm>
            <a:off x="729450" y="2078875"/>
            <a:ext cx="7688700" cy="289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Model 2 :</a:t>
            </a:r>
            <a:endParaRPr b="1" sz="1500"/>
          </a:p>
          <a:p>
            <a:pPr indent="-311150" lvl="0" marL="457200" rtl="0" algn="l">
              <a:spcBef>
                <a:spcPts val="1200"/>
              </a:spcBef>
              <a:spcAft>
                <a:spcPts val="0"/>
              </a:spcAft>
              <a:buSzPts val="1300"/>
              <a:buChar char="●"/>
            </a:pPr>
            <a:r>
              <a:rPr lang="en"/>
              <a:t>Multiple regression model with most important features from correlation ranking</a:t>
            </a:r>
            <a:endParaRPr/>
          </a:p>
          <a:p>
            <a:pPr indent="-311150" lvl="0" marL="457200" rtl="0" algn="l">
              <a:spcBef>
                <a:spcPts val="0"/>
              </a:spcBef>
              <a:spcAft>
                <a:spcPts val="0"/>
              </a:spcAft>
              <a:buSzPts val="1300"/>
              <a:buChar char="●"/>
            </a:pPr>
            <a:r>
              <a:rPr lang="en"/>
              <a:t>Top 7 features being: </a:t>
            </a:r>
            <a:endParaRPr/>
          </a:p>
          <a:p>
            <a:pPr indent="-311150" lvl="0" marL="914400" rtl="0" algn="l">
              <a:spcBef>
                <a:spcPts val="0"/>
              </a:spcBef>
              <a:spcAft>
                <a:spcPts val="0"/>
              </a:spcAft>
              <a:buSzPts val="1300"/>
              <a:buAutoNum type="arabicPeriod"/>
            </a:pPr>
            <a:r>
              <a:rPr lang="en"/>
              <a:t>Chlamydia Rate (Strong positive correlation)</a:t>
            </a:r>
            <a:endParaRPr/>
          </a:p>
          <a:p>
            <a:pPr indent="-311150" lvl="0" marL="914400" rtl="0" algn="l">
              <a:spcBef>
                <a:spcPts val="0"/>
              </a:spcBef>
              <a:spcAft>
                <a:spcPts val="0"/>
              </a:spcAft>
              <a:buSzPts val="1300"/>
              <a:buAutoNum type="arabicPeriod"/>
            </a:pPr>
            <a:r>
              <a:rPr lang="en"/>
              <a:t>% Food Insecure (Moderate positive correlation)</a:t>
            </a:r>
            <a:endParaRPr/>
          </a:p>
          <a:p>
            <a:pPr indent="-311150" lvl="0" marL="914400" rtl="0" algn="l">
              <a:spcBef>
                <a:spcPts val="0"/>
              </a:spcBef>
              <a:spcAft>
                <a:spcPts val="0"/>
              </a:spcAft>
              <a:buSzPts val="1300"/>
              <a:buAutoNum type="arabicPeriod"/>
            </a:pPr>
            <a:r>
              <a:rPr lang="en"/>
              <a:t>HIV Prevalence Rate (Moderate positive correlation)</a:t>
            </a:r>
            <a:endParaRPr/>
          </a:p>
          <a:p>
            <a:pPr indent="-311150" lvl="0" marL="914400" rtl="0" algn="l">
              <a:spcBef>
                <a:spcPts val="0"/>
              </a:spcBef>
              <a:spcAft>
                <a:spcPts val="0"/>
              </a:spcAft>
              <a:buSzPts val="1300"/>
              <a:buAutoNum type="arabicPeriod"/>
            </a:pPr>
            <a:r>
              <a:rPr lang="en"/>
              <a:t>% Low Birth Weight (Moderate positive correlation)</a:t>
            </a:r>
            <a:endParaRPr/>
          </a:p>
          <a:p>
            <a:pPr indent="-311150" lvl="0" marL="914400" rtl="0" algn="l">
              <a:spcBef>
                <a:spcPts val="0"/>
              </a:spcBef>
              <a:spcAft>
                <a:spcPts val="0"/>
              </a:spcAft>
              <a:buSzPts val="1300"/>
              <a:buAutoNum type="arabicPeriod"/>
            </a:pPr>
            <a:r>
              <a:rPr lang="en"/>
              <a:t>Food Environment Index (Moderate negative correlation)</a:t>
            </a:r>
            <a:endParaRPr/>
          </a:p>
          <a:p>
            <a:pPr indent="-311150" lvl="0" marL="914400" rtl="0" algn="l">
              <a:spcBef>
                <a:spcPts val="0"/>
              </a:spcBef>
              <a:spcAft>
                <a:spcPts val="0"/>
              </a:spcAft>
              <a:buSzPts val="1300"/>
              <a:buAutoNum type="arabicPeriod"/>
            </a:pPr>
            <a:r>
              <a:rPr lang="en"/>
              <a:t>Other PCP Rate (Weak positive correlation)</a:t>
            </a:r>
            <a:endParaRPr/>
          </a:p>
          <a:p>
            <a:pPr indent="-311150" lvl="0" marL="914400" rtl="0" algn="l">
              <a:spcBef>
                <a:spcPts val="0"/>
              </a:spcBef>
              <a:spcAft>
                <a:spcPts val="0"/>
              </a:spcAft>
              <a:buSzPts val="1300"/>
              <a:buAutoNum type="arabicPeriod"/>
            </a:pPr>
            <a:r>
              <a:rPr lang="en"/>
              <a:t>Infant Mortality Rate (Weak positive correlation)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Model2 - Fit Model</a:t>
            </a:r>
            <a:endParaRPr/>
          </a:p>
          <a:p>
            <a:pPr indent="0" lvl="0" marL="0" rtl="0" algn="l">
              <a:spcBef>
                <a:spcPts val="0"/>
              </a:spcBef>
              <a:spcAft>
                <a:spcPts val="0"/>
              </a:spcAft>
              <a:buNone/>
            </a:pPr>
            <a:r>
              <a:t/>
            </a:r>
            <a:endParaRPr/>
          </a:p>
        </p:txBody>
      </p:sp>
      <p:sp>
        <p:nvSpPr>
          <p:cNvPr id="234" name="Google Shape;234;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Using Top 1 vs Top 7 features from Correlation Rankings</a:t>
            </a:r>
            <a:endParaRPr sz="1500"/>
          </a:p>
          <a:p>
            <a:pPr indent="-316706" lvl="0" marL="457200" rtl="0" algn="l">
              <a:spcBef>
                <a:spcPts val="1200"/>
              </a:spcBef>
              <a:spcAft>
                <a:spcPts val="0"/>
              </a:spcAft>
              <a:buSzPct val="100000"/>
              <a:buChar char="●"/>
            </a:pPr>
            <a:r>
              <a:rPr lang="en" sz="1500"/>
              <a:t>Mean Squared Error for </a:t>
            </a:r>
            <a:r>
              <a:rPr b="1" lang="en" sz="1500"/>
              <a:t>Top 1 </a:t>
            </a:r>
            <a:r>
              <a:rPr lang="en" sz="1500"/>
              <a:t>feature : 0.017</a:t>
            </a:r>
            <a:endParaRPr sz="1500"/>
          </a:p>
          <a:p>
            <a:pPr indent="-316706" lvl="0" marL="457200" rtl="0" algn="l">
              <a:spcBef>
                <a:spcPts val="0"/>
              </a:spcBef>
              <a:spcAft>
                <a:spcPts val="0"/>
              </a:spcAft>
              <a:buSzPct val="100000"/>
              <a:buChar char="●"/>
            </a:pPr>
            <a:r>
              <a:rPr lang="en" sz="1500"/>
              <a:t>R-Squared value for </a:t>
            </a:r>
            <a:r>
              <a:rPr b="1" lang="en" sz="1500"/>
              <a:t>Top 1</a:t>
            </a:r>
            <a:r>
              <a:rPr lang="en" sz="1500"/>
              <a:t> feature : 0.85</a:t>
            </a:r>
            <a:endParaRPr sz="1500"/>
          </a:p>
          <a:p>
            <a:pPr indent="0" lvl="0" marL="45720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Mean Squared Error for </a:t>
            </a:r>
            <a:r>
              <a:rPr b="1" lang="en" sz="1500"/>
              <a:t>Top 7  </a:t>
            </a:r>
            <a:r>
              <a:rPr lang="en" sz="1500"/>
              <a:t>features : 0.017</a:t>
            </a:r>
            <a:endParaRPr sz="1500"/>
          </a:p>
          <a:p>
            <a:pPr indent="-316706" lvl="0" marL="457200" rtl="0" algn="l">
              <a:spcBef>
                <a:spcPts val="0"/>
              </a:spcBef>
              <a:spcAft>
                <a:spcPts val="0"/>
              </a:spcAft>
              <a:buSzPct val="100000"/>
              <a:buChar char="●"/>
            </a:pPr>
            <a:r>
              <a:rPr lang="en" sz="1500"/>
              <a:t>R-Squared value for </a:t>
            </a:r>
            <a:r>
              <a:rPr b="1" lang="en" sz="1500"/>
              <a:t>Top 7</a:t>
            </a:r>
            <a:r>
              <a:rPr lang="en" sz="1500"/>
              <a:t> features : 0.88</a:t>
            </a:r>
            <a:endParaRPr sz="1500"/>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Model2 - Prediction Results</a:t>
            </a:r>
            <a:endParaRPr/>
          </a:p>
        </p:txBody>
      </p:sp>
      <p:sp>
        <p:nvSpPr>
          <p:cNvPr id="240" name="Google Shape;24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a:solidFill>
                  <a:srgbClr val="000000"/>
                </a:solidFill>
                <a:highlight>
                  <a:srgbClr val="FFFFFF"/>
                </a:highlight>
              </a:rPr>
              <a:t>Model2  has an average error of: </a:t>
            </a:r>
            <a:r>
              <a:rPr b="1" lang="en" sz="1250">
                <a:solidFill>
                  <a:srgbClr val="000000"/>
                </a:solidFill>
                <a:highlight>
                  <a:srgbClr val="FFFFFF"/>
                </a:highlight>
              </a:rPr>
              <a:t>1.50</a:t>
            </a:r>
            <a:r>
              <a:rPr b="1" lang="en" sz="1250">
                <a:solidFill>
                  <a:srgbClr val="000000"/>
                </a:solidFill>
                <a:highlight>
                  <a:srgbClr val="FFFFFF"/>
                </a:highlight>
              </a:rPr>
              <a:t> %</a:t>
            </a:r>
            <a:endParaRPr b="1" sz="1250">
              <a:solidFill>
                <a:srgbClr val="000000"/>
              </a:solidFill>
              <a:highlight>
                <a:srgbClr val="FFFFFF"/>
              </a:highlight>
            </a:endParaRPr>
          </a:p>
        </p:txBody>
      </p:sp>
      <p:pic>
        <p:nvPicPr>
          <p:cNvPr id="241" name="Google Shape;241;p36"/>
          <p:cNvPicPr preferRelativeResize="0"/>
          <p:nvPr/>
        </p:nvPicPr>
        <p:blipFill>
          <a:blip r:embed="rId3">
            <a:alphaModFix/>
          </a:blip>
          <a:stretch>
            <a:fillRect/>
          </a:stretch>
        </p:blipFill>
        <p:spPr>
          <a:xfrm>
            <a:off x="3958702" y="1853852"/>
            <a:ext cx="4566875" cy="3048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ctrTitle"/>
          </p:nvPr>
        </p:nvSpPr>
        <p:spPr>
          <a:xfrm>
            <a:off x="729450" y="1322450"/>
            <a:ext cx="7688100" cy="181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727650" y="2039450"/>
            <a:ext cx="76887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Initial Data Analysis</a:t>
            </a:r>
            <a:endParaRPr sz="6000"/>
          </a:p>
          <a:p>
            <a:pPr indent="0" lvl="0" marL="0" rtl="0" algn="l">
              <a:spcBef>
                <a:spcPts val="0"/>
              </a:spcBef>
              <a:spcAft>
                <a:spcPts val="0"/>
              </a:spcAft>
              <a:buNone/>
            </a:pPr>
            <a:r>
              <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29450" y="1318650"/>
            <a:ext cx="7688700" cy="6912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600">
                <a:solidFill>
                  <a:srgbClr val="000000"/>
                </a:solidFill>
              </a:rPr>
              <a:t>First, we get a general overview of the data including number of features, data types, statistical measures, skewness and missing values.</a:t>
            </a:r>
            <a:endParaRPr sz="1600"/>
          </a:p>
        </p:txBody>
      </p:sp>
      <p:pic>
        <p:nvPicPr>
          <p:cNvPr id="103" name="Google Shape;103;p16"/>
          <p:cNvPicPr preferRelativeResize="0"/>
          <p:nvPr/>
        </p:nvPicPr>
        <p:blipFill rotWithShape="1">
          <a:blip r:embed="rId3">
            <a:alphaModFix/>
          </a:blip>
          <a:srcRect b="7490" l="2396" r="76669" t="59407"/>
          <a:stretch/>
        </p:blipFill>
        <p:spPr>
          <a:xfrm>
            <a:off x="845225" y="2456075"/>
            <a:ext cx="2772598" cy="400450"/>
          </a:xfrm>
          <a:prstGeom prst="rect">
            <a:avLst/>
          </a:prstGeom>
          <a:noFill/>
          <a:ln>
            <a:noFill/>
          </a:ln>
        </p:spPr>
      </p:pic>
      <p:pic>
        <p:nvPicPr>
          <p:cNvPr id="104" name="Google Shape;104;p16"/>
          <p:cNvPicPr preferRelativeResize="0"/>
          <p:nvPr/>
        </p:nvPicPr>
        <p:blipFill rotWithShape="1">
          <a:blip r:embed="rId4">
            <a:alphaModFix/>
          </a:blip>
          <a:srcRect b="29468" l="2623" r="73392" t="14678"/>
          <a:stretch/>
        </p:blipFill>
        <p:spPr>
          <a:xfrm>
            <a:off x="5107750" y="2456075"/>
            <a:ext cx="2772600" cy="400450"/>
          </a:xfrm>
          <a:prstGeom prst="rect">
            <a:avLst/>
          </a:prstGeom>
          <a:noFill/>
          <a:ln>
            <a:noFill/>
          </a:ln>
        </p:spPr>
      </p:pic>
      <p:pic>
        <p:nvPicPr>
          <p:cNvPr id="105" name="Google Shape;105;p16"/>
          <p:cNvPicPr preferRelativeResize="0"/>
          <p:nvPr/>
        </p:nvPicPr>
        <p:blipFill rotWithShape="1">
          <a:blip r:embed="rId5">
            <a:alphaModFix/>
          </a:blip>
          <a:srcRect b="0" l="3668" r="68153" t="43832"/>
          <a:stretch/>
        </p:blipFill>
        <p:spPr>
          <a:xfrm>
            <a:off x="845225" y="3510425"/>
            <a:ext cx="2772600" cy="400450"/>
          </a:xfrm>
          <a:prstGeom prst="rect">
            <a:avLst/>
          </a:prstGeom>
          <a:noFill/>
          <a:ln>
            <a:noFill/>
          </a:ln>
        </p:spPr>
      </p:pic>
      <p:pic>
        <p:nvPicPr>
          <p:cNvPr id="106" name="Google Shape;106;p16"/>
          <p:cNvPicPr preferRelativeResize="0"/>
          <p:nvPr/>
        </p:nvPicPr>
        <p:blipFill rotWithShape="1">
          <a:blip r:embed="rId6">
            <a:alphaModFix/>
          </a:blip>
          <a:srcRect b="10050" l="4588" r="52162" t="66498"/>
          <a:stretch/>
        </p:blipFill>
        <p:spPr>
          <a:xfrm>
            <a:off x="5107750" y="3510425"/>
            <a:ext cx="2772599" cy="40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6924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600">
                <a:solidFill>
                  <a:srgbClr val="000000"/>
                </a:solidFill>
              </a:rPr>
              <a:t>We also plot the gun deaths and injuries by state to get a visual overview of the gun data.</a:t>
            </a:r>
            <a:endParaRPr sz="1600">
              <a:solidFill>
                <a:schemeClr val="accent1"/>
              </a:solidFill>
            </a:endParaRPr>
          </a:p>
          <a:p>
            <a:pPr indent="0" lvl="0" marL="0" rtl="0" algn="l">
              <a:spcBef>
                <a:spcPts val="0"/>
              </a:spcBef>
              <a:spcAft>
                <a:spcPts val="0"/>
              </a:spcAft>
              <a:buNone/>
            </a:pPr>
            <a:r>
              <a:t/>
            </a:r>
            <a:endParaRPr sz="1600"/>
          </a:p>
        </p:txBody>
      </p:sp>
      <p:pic>
        <p:nvPicPr>
          <p:cNvPr id="112" name="Google Shape;112;p17"/>
          <p:cNvPicPr preferRelativeResize="0"/>
          <p:nvPr/>
        </p:nvPicPr>
        <p:blipFill>
          <a:blip r:embed="rId3">
            <a:alphaModFix/>
          </a:blip>
          <a:stretch>
            <a:fillRect/>
          </a:stretch>
        </p:blipFill>
        <p:spPr>
          <a:xfrm>
            <a:off x="305900" y="2519400"/>
            <a:ext cx="4935501" cy="1502850"/>
          </a:xfrm>
          <a:prstGeom prst="rect">
            <a:avLst/>
          </a:prstGeom>
          <a:noFill/>
          <a:ln>
            <a:noFill/>
          </a:ln>
        </p:spPr>
      </p:pic>
      <p:pic>
        <p:nvPicPr>
          <p:cNvPr id="113" name="Google Shape;113;p17"/>
          <p:cNvPicPr preferRelativeResize="0"/>
          <p:nvPr/>
        </p:nvPicPr>
        <p:blipFill>
          <a:blip r:embed="rId4">
            <a:alphaModFix/>
          </a:blip>
          <a:stretch>
            <a:fillRect/>
          </a:stretch>
        </p:blipFill>
        <p:spPr>
          <a:xfrm>
            <a:off x="5393802" y="2163450"/>
            <a:ext cx="3597797" cy="233510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7650" y="2039450"/>
            <a:ext cx="76887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Data Processing</a:t>
            </a:r>
            <a:endParaRPr sz="6000"/>
          </a:p>
          <a:p>
            <a:pPr indent="0" lvl="0" marL="0" rtl="0" algn="l">
              <a:spcBef>
                <a:spcPts val="0"/>
              </a:spcBef>
              <a:spcAft>
                <a:spcPts val="0"/>
              </a:spcAft>
              <a:buNone/>
            </a:pPr>
            <a:r>
              <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69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rPr>
              <a:t>We start with data preparation. We remove redundant columns to reduce the number of features.</a:t>
            </a:r>
            <a:endParaRPr sz="1600"/>
          </a:p>
        </p:txBody>
      </p:sp>
      <p:pic>
        <p:nvPicPr>
          <p:cNvPr id="124" name="Google Shape;124;p19"/>
          <p:cNvPicPr preferRelativeResize="0"/>
          <p:nvPr/>
        </p:nvPicPr>
        <p:blipFill>
          <a:blip r:embed="rId3">
            <a:alphaModFix/>
          </a:blip>
          <a:stretch>
            <a:fillRect/>
          </a:stretch>
        </p:blipFill>
        <p:spPr>
          <a:xfrm>
            <a:off x="898775" y="2216850"/>
            <a:ext cx="7314798" cy="1157750"/>
          </a:xfrm>
          <a:prstGeom prst="rect">
            <a:avLst/>
          </a:prstGeom>
          <a:noFill/>
          <a:ln>
            <a:noFill/>
          </a:ln>
        </p:spPr>
      </p:pic>
      <p:pic>
        <p:nvPicPr>
          <p:cNvPr id="125" name="Google Shape;125;p19"/>
          <p:cNvPicPr preferRelativeResize="0"/>
          <p:nvPr/>
        </p:nvPicPr>
        <p:blipFill>
          <a:blip r:embed="rId4">
            <a:alphaModFix/>
          </a:blip>
          <a:stretch>
            <a:fillRect/>
          </a:stretch>
        </p:blipFill>
        <p:spPr>
          <a:xfrm>
            <a:off x="898775" y="3473600"/>
            <a:ext cx="7314800" cy="144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71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00000"/>
                </a:solidFill>
              </a:rPr>
              <a:t>Next, we merge the county health datasets together. We then aggregate columns from the gun violence dataset to the county level.</a:t>
            </a:r>
            <a:endParaRPr sz="1600"/>
          </a:p>
        </p:txBody>
      </p:sp>
      <p:pic>
        <p:nvPicPr>
          <p:cNvPr id="131" name="Google Shape;131;p20"/>
          <p:cNvPicPr preferRelativeResize="0"/>
          <p:nvPr/>
        </p:nvPicPr>
        <p:blipFill>
          <a:blip r:embed="rId3">
            <a:alphaModFix/>
          </a:blip>
          <a:stretch>
            <a:fillRect/>
          </a:stretch>
        </p:blipFill>
        <p:spPr>
          <a:xfrm>
            <a:off x="899900" y="2029050"/>
            <a:ext cx="3043788" cy="2809651"/>
          </a:xfrm>
          <a:prstGeom prst="rect">
            <a:avLst/>
          </a:prstGeom>
          <a:noFill/>
          <a:ln cap="flat" cmpd="sng" w="9525">
            <a:solidFill>
              <a:schemeClr val="dk2"/>
            </a:solidFill>
            <a:prstDash val="solid"/>
            <a:round/>
            <a:headEnd len="sm" w="sm" type="none"/>
            <a:tailEnd len="sm" w="sm" type="none"/>
          </a:ln>
        </p:spPr>
      </p:pic>
      <p:pic>
        <p:nvPicPr>
          <p:cNvPr id="132" name="Google Shape;132;p20"/>
          <p:cNvPicPr preferRelativeResize="0"/>
          <p:nvPr/>
        </p:nvPicPr>
        <p:blipFill>
          <a:blip r:embed="rId4">
            <a:alphaModFix/>
          </a:blip>
          <a:stretch>
            <a:fillRect/>
          </a:stretch>
        </p:blipFill>
        <p:spPr>
          <a:xfrm>
            <a:off x="4265163" y="2029050"/>
            <a:ext cx="3011747" cy="2809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1318650"/>
            <a:ext cx="7688700" cy="710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100"/>
              </a:spcBef>
              <a:spcAft>
                <a:spcPts val="0"/>
              </a:spcAft>
              <a:buNone/>
            </a:pPr>
            <a:r>
              <a:rPr lang="en" sz="1600">
                <a:solidFill>
                  <a:srgbClr val="000000"/>
                </a:solidFill>
              </a:rPr>
              <a:t>Next, we move on to analysis and data transformation. We run the same analysis as above on the joined dataset to check skewness and missing values.</a:t>
            </a:r>
            <a:endParaRPr sz="1600"/>
          </a:p>
        </p:txBody>
      </p:sp>
      <p:pic>
        <p:nvPicPr>
          <p:cNvPr id="138" name="Google Shape;138;p21"/>
          <p:cNvPicPr preferRelativeResize="0"/>
          <p:nvPr/>
        </p:nvPicPr>
        <p:blipFill>
          <a:blip r:embed="rId3">
            <a:alphaModFix/>
          </a:blip>
          <a:stretch>
            <a:fillRect/>
          </a:stretch>
        </p:blipFill>
        <p:spPr>
          <a:xfrm>
            <a:off x="917675" y="1976775"/>
            <a:ext cx="2694971" cy="2809651"/>
          </a:xfrm>
          <a:prstGeom prst="rect">
            <a:avLst/>
          </a:prstGeom>
          <a:noFill/>
          <a:ln>
            <a:noFill/>
          </a:ln>
        </p:spPr>
      </p:pic>
      <p:pic>
        <p:nvPicPr>
          <p:cNvPr id="139" name="Google Shape;139;p21"/>
          <p:cNvPicPr preferRelativeResize="0"/>
          <p:nvPr/>
        </p:nvPicPr>
        <p:blipFill>
          <a:blip r:embed="rId4">
            <a:alphaModFix/>
          </a:blip>
          <a:stretch>
            <a:fillRect/>
          </a:stretch>
        </p:blipFill>
        <p:spPr>
          <a:xfrm>
            <a:off x="3827346" y="1976775"/>
            <a:ext cx="1755480" cy="2809651"/>
          </a:xfrm>
          <a:prstGeom prst="rect">
            <a:avLst/>
          </a:prstGeom>
          <a:noFill/>
          <a:ln>
            <a:noFill/>
          </a:ln>
        </p:spPr>
      </p:pic>
      <p:pic>
        <p:nvPicPr>
          <p:cNvPr id="140" name="Google Shape;140;p21"/>
          <p:cNvPicPr preferRelativeResize="0"/>
          <p:nvPr/>
        </p:nvPicPr>
        <p:blipFill rotWithShape="1">
          <a:blip r:embed="rId5">
            <a:alphaModFix/>
          </a:blip>
          <a:srcRect b="18975" l="0" r="0" t="0"/>
          <a:stretch/>
        </p:blipFill>
        <p:spPr>
          <a:xfrm>
            <a:off x="5797525" y="1976775"/>
            <a:ext cx="2147375" cy="2809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